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80" d="100"/>
          <a:sy n="80" d="100"/>
        </p:scale>
        <p:origin x="672"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663042A-3F08-4E3C-89DB-C34A2A7D9853}"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A29A51-4A82-41AA-B53D-D55BA08AE2F3}" type="slidenum">
              <a:rPr lang="en-GB" smtClean="0"/>
              <a:t>‹#›</a:t>
            </a:fld>
            <a:endParaRPr lang="en-GB"/>
          </a:p>
        </p:txBody>
      </p:sp>
    </p:spTree>
    <p:extLst>
      <p:ext uri="{BB962C8B-B14F-4D97-AF65-F5344CB8AC3E}">
        <p14:creationId xmlns:p14="http://schemas.microsoft.com/office/powerpoint/2010/main" val="2740230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63042A-3F08-4E3C-89DB-C34A2A7D9853}"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A29A51-4A82-41AA-B53D-D55BA08AE2F3}" type="slidenum">
              <a:rPr lang="en-GB" smtClean="0"/>
              <a:t>‹#›</a:t>
            </a:fld>
            <a:endParaRPr lang="en-GB"/>
          </a:p>
        </p:txBody>
      </p:sp>
    </p:spTree>
    <p:extLst>
      <p:ext uri="{BB962C8B-B14F-4D97-AF65-F5344CB8AC3E}">
        <p14:creationId xmlns:p14="http://schemas.microsoft.com/office/powerpoint/2010/main" val="2199457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63042A-3F08-4E3C-89DB-C34A2A7D9853}"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A29A51-4A82-41AA-B53D-D55BA08AE2F3}" type="slidenum">
              <a:rPr lang="en-GB" smtClean="0"/>
              <a:t>‹#›</a:t>
            </a:fld>
            <a:endParaRPr lang="en-GB"/>
          </a:p>
        </p:txBody>
      </p:sp>
    </p:spTree>
    <p:extLst>
      <p:ext uri="{BB962C8B-B14F-4D97-AF65-F5344CB8AC3E}">
        <p14:creationId xmlns:p14="http://schemas.microsoft.com/office/powerpoint/2010/main" val="451380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63042A-3F08-4E3C-89DB-C34A2A7D9853}"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A29A51-4A82-41AA-B53D-D55BA08AE2F3}" type="slidenum">
              <a:rPr lang="en-GB" smtClean="0"/>
              <a:t>‹#›</a:t>
            </a:fld>
            <a:endParaRPr lang="en-GB"/>
          </a:p>
        </p:txBody>
      </p:sp>
    </p:spTree>
    <p:extLst>
      <p:ext uri="{BB962C8B-B14F-4D97-AF65-F5344CB8AC3E}">
        <p14:creationId xmlns:p14="http://schemas.microsoft.com/office/powerpoint/2010/main" val="598638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663042A-3F08-4E3C-89DB-C34A2A7D9853}"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A29A51-4A82-41AA-B53D-D55BA08AE2F3}" type="slidenum">
              <a:rPr lang="en-GB" smtClean="0"/>
              <a:t>‹#›</a:t>
            </a:fld>
            <a:endParaRPr lang="en-GB"/>
          </a:p>
        </p:txBody>
      </p:sp>
    </p:spTree>
    <p:extLst>
      <p:ext uri="{BB962C8B-B14F-4D97-AF65-F5344CB8AC3E}">
        <p14:creationId xmlns:p14="http://schemas.microsoft.com/office/powerpoint/2010/main" val="3348612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663042A-3F08-4E3C-89DB-C34A2A7D9853}" type="datetimeFigureOut">
              <a:rPr lang="en-GB" smtClean="0"/>
              <a:t>07/09/2023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A29A51-4A82-41AA-B53D-D55BA08AE2F3}" type="slidenum">
              <a:rPr lang="en-GB" smtClean="0"/>
              <a:t>‹#›</a:t>
            </a:fld>
            <a:endParaRPr lang="en-GB"/>
          </a:p>
        </p:txBody>
      </p:sp>
    </p:spTree>
    <p:extLst>
      <p:ext uri="{BB962C8B-B14F-4D97-AF65-F5344CB8AC3E}">
        <p14:creationId xmlns:p14="http://schemas.microsoft.com/office/powerpoint/2010/main" val="3589351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63042A-3F08-4E3C-89DB-C34A2A7D9853}" type="datetimeFigureOut">
              <a:rPr lang="en-GB" smtClean="0"/>
              <a:t>07/09/2023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3A29A51-4A82-41AA-B53D-D55BA08AE2F3}" type="slidenum">
              <a:rPr lang="en-GB" smtClean="0"/>
              <a:t>‹#›</a:t>
            </a:fld>
            <a:endParaRPr lang="en-GB"/>
          </a:p>
        </p:txBody>
      </p:sp>
    </p:spTree>
    <p:extLst>
      <p:ext uri="{BB962C8B-B14F-4D97-AF65-F5344CB8AC3E}">
        <p14:creationId xmlns:p14="http://schemas.microsoft.com/office/powerpoint/2010/main" val="1816215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63042A-3F08-4E3C-89DB-C34A2A7D9853}" type="datetimeFigureOut">
              <a:rPr lang="en-GB" smtClean="0"/>
              <a:t>07/09/2023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3A29A51-4A82-41AA-B53D-D55BA08AE2F3}" type="slidenum">
              <a:rPr lang="en-GB" smtClean="0"/>
              <a:t>‹#›</a:t>
            </a:fld>
            <a:endParaRPr lang="en-GB"/>
          </a:p>
        </p:txBody>
      </p:sp>
    </p:spTree>
    <p:extLst>
      <p:ext uri="{BB962C8B-B14F-4D97-AF65-F5344CB8AC3E}">
        <p14:creationId xmlns:p14="http://schemas.microsoft.com/office/powerpoint/2010/main" val="1170978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63042A-3F08-4E3C-89DB-C34A2A7D9853}" type="datetimeFigureOut">
              <a:rPr lang="en-GB" smtClean="0"/>
              <a:t>07/09/2023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3A29A51-4A82-41AA-B53D-D55BA08AE2F3}" type="slidenum">
              <a:rPr lang="en-GB" smtClean="0"/>
              <a:t>‹#›</a:t>
            </a:fld>
            <a:endParaRPr lang="en-GB"/>
          </a:p>
        </p:txBody>
      </p:sp>
    </p:spTree>
    <p:extLst>
      <p:ext uri="{BB962C8B-B14F-4D97-AF65-F5344CB8AC3E}">
        <p14:creationId xmlns:p14="http://schemas.microsoft.com/office/powerpoint/2010/main" val="1042137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663042A-3F08-4E3C-89DB-C34A2A7D9853}" type="datetimeFigureOut">
              <a:rPr lang="en-GB" smtClean="0"/>
              <a:t>07/09/2023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A29A51-4A82-41AA-B53D-D55BA08AE2F3}" type="slidenum">
              <a:rPr lang="en-GB" smtClean="0"/>
              <a:t>‹#›</a:t>
            </a:fld>
            <a:endParaRPr lang="en-GB"/>
          </a:p>
        </p:txBody>
      </p:sp>
    </p:spTree>
    <p:extLst>
      <p:ext uri="{BB962C8B-B14F-4D97-AF65-F5344CB8AC3E}">
        <p14:creationId xmlns:p14="http://schemas.microsoft.com/office/powerpoint/2010/main" val="975427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663042A-3F08-4E3C-89DB-C34A2A7D9853}" type="datetimeFigureOut">
              <a:rPr lang="en-GB" smtClean="0"/>
              <a:t>07/09/2023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A29A51-4A82-41AA-B53D-D55BA08AE2F3}" type="slidenum">
              <a:rPr lang="en-GB" smtClean="0"/>
              <a:t>‹#›</a:t>
            </a:fld>
            <a:endParaRPr lang="en-GB"/>
          </a:p>
        </p:txBody>
      </p:sp>
    </p:spTree>
    <p:extLst>
      <p:ext uri="{BB962C8B-B14F-4D97-AF65-F5344CB8AC3E}">
        <p14:creationId xmlns:p14="http://schemas.microsoft.com/office/powerpoint/2010/main" val="488427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63042A-3F08-4E3C-89DB-C34A2A7D9853}" type="datetimeFigureOut">
              <a:rPr lang="en-GB" smtClean="0"/>
              <a:t>07/09/2023</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A29A51-4A82-41AA-B53D-D55BA08AE2F3}" type="slidenum">
              <a:rPr lang="en-GB" smtClean="0"/>
              <a:t>‹#›</a:t>
            </a:fld>
            <a:endParaRPr lang="en-GB"/>
          </a:p>
        </p:txBody>
      </p:sp>
    </p:spTree>
    <p:extLst>
      <p:ext uri="{BB962C8B-B14F-4D97-AF65-F5344CB8AC3E}">
        <p14:creationId xmlns:p14="http://schemas.microsoft.com/office/powerpoint/2010/main" val="23363355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l="-11000" r="-11000"/>
          </a:stretch>
        </a:blipFill>
        <a:effectLst/>
      </p:bgPr>
    </p:bg>
    <p:spTree>
      <p:nvGrpSpPr>
        <p:cNvPr id="1" name=""/>
        <p:cNvGrpSpPr/>
        <p:nvPr/>
      </p:nvGrpSpPr>
      <p:grpSpPr>
        <a:xfrm>
          <a:off x="0" y="0"/>
          <a:ext cx="0" cy="0"/>
          <a:chOff x="0" y="0"/>
          <a:chExt cx="0" cy="0"/>
        </a:xfrm>
      </p:grpSpPr>
      <p:sp>
        <p:nvSpPr>
          <p:cNvPr id="4" name="Rounded Rectangle 3"/>
          <p:cNvSpPr/>
          <p:nvPr/>
        </p:nvSpPr>
        <p:spPr>
          <a:xfrm>
            <a:off x="3737368" y="3026241"/>
            <a:ext cx="2505231" cy="1068518"/>
          </a:xfrm>
          <a:prstGeom prst="roundRect">
            <a:avLst/>
          </a:prstGeom>
          <a:solidFill>
            <a:srgbClr val="FFFFFF">
              <a:alpha val="58039"/>
            </a:srgbClr>
          </a:solidFill>
          <a:ln w="50800" cap="flat" cmpd="sng" algn="ctr">
            <a:solidFill>
              <a:srgbClr val="6633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prstClr val="black"/>
                </a:solidFill>
                <a:effectLst/>
                <a:uLnTx/>
                <a:uFillTx/>
                <a:latin typeface="Centaur" panose="02030504050205020304" pitchFamily="18" charset="0"/>
                <a:ea typeface="+mn-ea"/>
                <a:cs typeface="+mn-cs"/>
              </a:rPr>
              <a:t>Who was the most eminent Victorian?</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prstClr val="black"/>
                </a:solidFill>
                <a:effectLst/>
                <a:uLnTx/>
                <a:uFillTx/>
                <a:latin typeface="Centaur" panose="02030504050205020304" pitchFamily="18" charset="0"/>
                <a:ea typeface="+mn-ea"/>
                <a:cs typeface="+mn-cs"/>
              </a:rPr>
              <a:t>Year 5/6 - Term 1</a:t>
            </a:r>
          </a:p>
        </p:txBody>
      </p:sp>
      <p:sp>
        <p:nvSpPr>
          <p:cNvPr id="5" name="TextBox 6"/>
          <p:cNvSpPr txBox="1">
            <a:spLocks noChangeArrowheads="1"/>
          </p:cNvSpPr>
          <p:nvPr/>
        </p:nvSpPr>
        <p:spPr bwMode="auto">
          <a:xfrm>
            <a:off x="153709" y="160338"/>
            <a:ext cx="3185939" cy="2123658"/>
          </a:xfrm>
          <a:prstGeom prst="rect">
            <a:avLst/>
          </a:prstGeom>
          <a:noFill/>
          <a:ln w="25400">
            <a:solidFill>
              <a:srgbClr val="663300"/>
            </a:solidFill>
            <a:miter lim="800000"/>
            <a:headEnd/>
            <a:tailEnd/>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100" b="1" i="0" u="none" strike="noStrike" kern="0" cap="none" spc="0" normalizeH="0" baseline="0" noProof="0" dirty="0">
                <a:ln>
                  <a:noFill/>
                </a:ln>
                <a:solidFill>
                  <a:prstClr val="black"/>
                </a:solidFill>
                <a:effectLst/>
                <a:uLnTx/>
                <a:uFillTx/>
              </a:rPr>
              <a:t>English</a:t>
            </a:r>
            <a:r>
              <a:rPr kumimoji="0" lang="en-GB" sz="1100" b="0" i="0" u="none" strike="noStrike" kern="0" cap="none" spc="0" normalizeH="0" baseline="0" noProof="0" dirty="0">
                <a:ln>
                  <a:noFill/>
                </a:ln>
                <a:solidFill>
                  <a:prstClr val="black"/>
                </a:solidFill>
                <a:effectLst/>
                <a:uLnTx/>
                <a:uFillTx/>
              </a:rPr>
              <a:t>: Peter Bunzl’s Victorian science-fiction novel, </a:t>
            </a:r>
            <a:r>
              <a:rPr kumimoji="0" lang="en-GB" sz="1100" b="0" i="0" u="none" strike="noStrike" kern="0" cap="none" spc="0" normalizeH="0" baseline="0" noProof="0" dirty="0" err="1">
                <a:ln>
                  <a:noFill/>
                </a:ln>
                <a:solidFill>
                  <a:prstClr val="black"/>
                </a:solidFill>
                <a:effectLst/>
                <a:uLnTx/>
                <a:uFillTx/>
              </a:rPr>
              <a:t>Cogheart</a:t>
            </a:r>
            <a:r>
              <a:rPr kumimoji="0" lang="en-GB" sz="1100" b="0" i="0" u="none" strike="noStrike" kern="0" cap="none" spc="0" normalizeH="0" baseline="0" noProof="0" dirty="0">
                <a:ln>
                  <a:noFill/>
                </a:ln>
                <a:solidFill>
                  <a:prstClr val="black"/>
                </a:solidFill>
                <a:effectLst/>
                <a:uLnTx/>
                <a:uFillTx/>
              </a:rPr>
              <a:t>, will inspire our own character descriptions in our first English unit, in which we will use expanded noun phrases, possessive apostrophes and commas to avoid ambiguity. We well then write biographical texts about eminent Victorians and apply our knowledge of passive verbs, relative clauses and parenthesis to these. When writing non-chronological reports at the end of the term, we will learn how to use colons, semi-colons and dashes to demarcate clauses, as well as how to use colons in a list and to punctuate bullet points consistently.</a:t>
            </a:r>
          </a:p>
        </p:txBody>
      </p:sp>
      <p:sp>
        <p:nvSpPr>
          <p:cNvPr id="6" name="TextBox 7"/>
          <p:cNvSpPr txBox="1">
            <a:spLocks noChangeArrowheads="1"/>
          </p:cNvSpPr>
          <p:nvPr/>
        </p:nvSpPr>
        <p:spPr bwMode="auto">
          <a:xfrm>
            <a:off x="3793843" y="173052"/>
            <a:ext cx="2502394" cy="1546577"/>
          </a:xfrm>
          <a:prstGeom prst="rect">
            <a:avLst/>
          </a:prstGeom>
          <a:noFill/>
          <a:ln w="25400">
            <a:solidFill>
              <a:srgbClr val="663300"/>
            </a:solidFill>
            <a:miter lim="800000"/>
            <a:headEnd/>
            <a:tailEnd/>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050" b="1" i="0" u="none" strike="noStrike" kern="0" cap="none" spc="0" normalizeH="0" baseline="0" noProof="0" dirty="0">
                <a:ln>
                  <a:noFill/>
                </a:ln>
                <a:solidFill>
                  <a:srgbClr val="000000"/>
                </a:solidFill>
                <a:effectLst/>
                <a:uLnTx/>
                <a:uFillTx/>
              </a:rPr>
              <a:t>Science: </a:t>
            </a:r>
            <a:r>
              <a:rPr kumimoji="0" lang="en-US" sz="1050" b="0" i="0" u="none" strike="noStrike" kern="0" cap="none" spc="0" normalizeH="0" baseline="0" noProof="0" dirty="0">
                <a:ln>
                  <a:noFill/>
                </a:ln>
                <a:solidFill>
                  <a:srgbClr val="000000"/>
                </a:solidFill>
                <a:effectLst/>
                <a:uLnTx/>
                <a:uFillTx/>
              </a:rPr>
              <a:t>Our science learning begins with the topic of Light. We will learn how it travels and explore its intensity, </a:t>
            </a:r>
            <a:r>
              <a:rPr kumimoji="0" lang="en-US" sz="1050" b="0" i="0" u="none" strike="noStrike" kern="0" cap="none" spc="0" normalizeH="0" baseline="0" noProof="0" dirty="0" err="1">
                <a:ln>
                  <a:noFill/>
                </a:ln>
                <a:solidFill>
                  <a:srgbClr val="000000"/>
                </a:solidFill>
                <a:effectLst/>
                <a:uLnTx/>
                <a:uFillTx/>
              </a:rPr>
              <a:t>colours</a:t>
            </a:r>
            <a:r>
              <a:rPr kumimoji="0" lang="en-US" sz="1050" b="0" i="0" u="none" strike="noStrike" kern="0" cap="none" spc="0" normalizeH="0" baseline="0" noProof="0" dirty="0">
                <a:ln>
                  <a:noFill/>
                </a:ln>
                <a:solidFill>
                  <a:srgbClr val="000000"/>
                </a:solidFill>
                <a:effectLst/>
                <a:uLnTx/>
                <a:uFillTx/>
              </a:rPr>
              <a:t> and shadows. Alongside this, we will develop other important scientific skills such as carrying out fair tests and recording observations. We will learn about famous scientists linked to light, such as Isaac Newton.</a:t>
            </a:r>
            <a:endParaRPr kumimoji="0" lang="en-GB" sz="1050" b="0" i="0" u="none" strike="noStrike" kern="0" cap="none" spc="0" normalizeH="0" baseline="0" noProof="0" dirty="0">
              <a:ln>
                <a:noFill/>
              </a:ln>
              <a:solidFill>
                <a:srgbClr val="000000"/>
              </a:solidFill>
              <a:effectLst/>
              <a:uLnTx/>
              <a:uFillTx/>
            </a:endParaRPr>
          </a:p>
        </p:txBody>
      </p:sp>
      <p:sp>
        <p:nvSpPr>
          <p:cNvPr id="7" name="TextBox 9"/>
          <p:cNvSpPr txBox="1">
            <a:spLocks noChangeArrowheads="1"/>
          </p:cNvSpPr>
          <p:nvPr/>
        </p:nvSpPr>
        <p:spPr bwMode="auto">
          <a:xfrm>
            <a:off x="6745520" y="3369784"/>
            <a:ext cx="2958670" cy="1277273"/>
          </a:xfrm>
          <a:prstGeom prst="rect">
            <a:avLst/>
          </a:prstGeom>
          <a:noFill/>
          <a:ln w="25400">
            <a:solidFill>
              <a:srgbClr val="663300"/>
            </a:solidFill>
            <a:miter lim="800000"/>
            <a:headEnd/>
            <a:tailEnd/>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100" b="1" i="0" u="none" strike="noStrike" kern="0" cap="none" spc="0" normalizeH="0" baseline="0" noProof="0" dirty="0">
                <a:ln>
                  <a:noFill/>
                </a:ln>
                <a:solidFill>
                  <a:prstClr val="black"/>
                </a:solidFill>
                <a:effectLst/>
                <a:uLnTx/>
                <a:uFillTx/>
              </a:rPr>
              <a:t>P.E: </a:t>
            </a:r>
            <a:r>
              <a:rPr kumimoji="0" lang="en-GB" sz="1100" b="0" i="0" u="none" strike="noStrike" kern="0" cap="none" spc="0" normalizeH="0" baseline="0" noProof="0" dirty="0">
                <a:ln>
                  <a:noFill/>
                </a:ln>
                <a:solidFill>
                  <a:prstClr val="black"/>
                </a:solidFill>
                <a:effectLst/>
                <a:uLnTx/>
                <a:uFillTx/>
              </a:rPr>
              <a:t>During the outdoor </a:t>
            </a:r>
            <a:r>
              <a:rPr kumimoji="0" lang="en-US" sz="1100" b="0" i="0" u="none" strike="noStrike" kern="0" cap="none" spc="0" normalizeH="0" baseline="0" noProof="0" dirty="0">
                <a:ln>
                  <a:noFill/>
                </a:ln>
                <a:solidFill>
                  <a:prstClr val="black"/>
                </a:solidFill>
                <a:effectLst/>
                <a:uLnTx/>
                <a:uFillTx/>
              </a:rPr>
              <a:t>games sessions, we will focus on the skills needed for playing netball, primarily focusing on accurately passing the ball, using correct foot work and defending and shooting. During our indoor PE slot, we will learn how to dance in cannon and use space energy and strength to perform a dance collaboratively.</a:t>
            </a:r>
            <a:endParaRPr kumimoji="0" lang="en-GB" sz="800" b="1" i="0" u="none" strike="noStrike" kern="0" cap="none" spc="0" normalizeH="0" baseline="0" noProof="0" dirty="0">
              <a:ln>
                <a:noFill/>
              </a:ln>
              <a:solidFill>
                <a:prstClr val="black"/>
              </a:solidFill>
              <a:effectLst/>
              <a:uLnTx/>
              <a:uFillTx/>
            </a:endParaRPr>
          </a:p>
        </p:txBody>
      </p:sp>
      <p:sp>
        <p:nvSpPr>
          <p:cNvPr id="8" name="TextBox 10"/>
          <p:cNvSpPr txBox="1">
            <a:spLocks noChangeArrowheads="1"/>
          </p:cNvSpPr>
          <p:nvPr/>
        </p:nvSpPr>
        <p:spPr bwMode="auto">
          <a:xfrm>
            <a:off x="139566" y="2472763"/>
            <a:ext cx="3200082" cy="3139321"/>
          </a:xfrm>
          <a:prstGeom prst="rect">
            <a:avLst/>
          </a:prstGeom>
          <a:noFill/>
          <a:ln w="25400">
            <a:solidFill>
              <a:srgbClr val="663300"/>
            </a:solidFill>
            <a:miter lim="800000"/>
            <a:headEnd/>
            <a:tailEnd/>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prstClr val="black"/>
                </a:solidFill>
                <a:effectLst/>
                <a:uLnTx/>
                <a:uFillTx/>
              </a:rPr>
              <a:t>Geography/History:</a:t>
            </a:r>
            <a:r>
              <a:rPr lang="en-US" sz="1100" b="1" kern="0" dirty="0">
                <a:solidFill>
                  <a:prstClr val="black"/>
                </a:solidFill>
              </a:rPr>
              <a:t> </a:t>
            </a:r>
            <a:r>
              <a:rPr lang="en-US" sz="1100" kern="0" dirty="0">
                <a:solidFill>
                  <a:prstClr val="black"/>
                </a:solidFill>
              </a:rPr>
              <a:t>In history this term we will be studying the Victorians, specifically looking at the most eminent Victorians including inventors such as John </a:t>
            </a:r>
            <a:r>
              <a:rPr lang="en-US" sz="1100" kern="0" dirty="0" err="1">
                <a:solidFill>
                  <a:prstClr val="black"/>
                </a:solidFill>
              </a:rPr>
              <a:t>Newcomen</a:t>
            </a:r>
            <a:r>
              <a:rPr lang="en-US" sz="1100" kern="0" dirty="0">
                <a:solidFill>
                  <a:prstClr val="black"/>
                </a:solidFill>
              </a:rPr>
              <a:t> and Thomas Edison and public figures such as Mary </a:t>
            </a:r>
            <a:r>
              <a:rPr lang="en-US" sz="1100" kern="0" dirty="0" err="1">
                <a:solidFill>
                  <a:prstClr val="black"/>
                </a:solidFill>
              </a:rPr>
              <a:t>Seacole</a:t>
            </a:r>
            <a:r>
              <a:rPr lang="en-US" sz="1100" kern="0" dirty="0">
                <a:solidFill>
                  <a:prstClr val="black"/>
                </a:solidFill>
              </a:rPr>
              <a:t> and Florence Nightingale. We will study the expansion of the British Empire and trade between imperial colonies.  We will also look at the contrast between rich and poor families, with a focus on family life, the role and relationships between children and adults. We will continue this with investigating Victorian workhouses and the circumstances around how children became involved with these.  Finally, the children will study Victorian inventions and their impact on Victorian society and culture. Inventions will include the telephone, the phonograph, the steam engine and advances in medicine and hospitals.</a:t>
            </a:r>
            <a:endParaRPr kumimoji="0" lang="en-US" sz="1100" b="1" i="0" u="none" strike="noStrike" kern="0" cap="none" spc="0" normalizeH="0" baseline="0" noProof="0" dirty="0">
              <a:ln>
                <a:noFill/>
              </a:ln>
              <a:solidFill>
                <a:prstClr val="black"/>
              </a:solidFill>
              <a:effectLst/>
              <a:uLnTx/>
              <a:uFillTx/>
            </a:endParaRPr>
          </a:p>
        </p:txBody>
      </p:sp>
      <p:sp>
        <p:nvSpPr>
          <p:cNvPr id="9" name="TextBox 11"/>
          <p:cNvSpPr txBox="1">
            <a:spLocks noChangeArrowheads="1"/>
          </p:cNvSpPr>
          <p:nvPr/>
        </p:nvSpPr>
        <p:spPr bwMode="auto">
          <a:xfrm>
            <a:off x="3793843" y="4278673"/>
            <a:ext cx="2470326" cy="1446550"/>
          </a:xfrm>
          <a:prstGeom prst="rect">
            <a:avLst/>
          </a:prstGeom>
          <a:noFill/>
          <a:ln w="25400">
            <a:solidFill>
              <a:srgbClr val="663300"/>
            </a:solidFill>
            <a:miter lim="800000"/>
            <a:headEnd/>
            <a:tailEnd/>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100" b="1" i="0" u="none" strike="noStrike" kern="0" cap="none" spc="0" normalizeH="0" baseline="0" noProof="0" dirty="0">
                <a:ln>
                  <a:noFill/>
                </a:ln>
                <a:solidFill>
                  <a:prstClr val="black"/>
                </a:solidFill>
                <a:effectLst/>
                <a:uLnTx/>
                <a:uFillTx/>
              </a:rPr>
              <a:t>RE: Our worship value this term is Peace. </a:t>
            </a:r>
            <a:r>
              <a:rPr kumimoji="0" lang="en-US" sz="1100" b="0" i="0" u="none" strike="noStrike" kern="0" cap="none" spc="0" normalizeH="0" baseline="0" noProof="0" dirty="0">
                <a:ln>
                  <a:noFill/>
                </a:ln>
                <a:solidFill>
                  <a:prstClr val="black"/>
                </a:solidFill>
                <a:effectLst/>
                <a:uLnTx/>
                <a:uFillTx/>
              </a:rPr>
              <a:t>Alongside lessons of Christian learning, we will be studying some of the practices and the element of commitment within Islam, specifically the different ways that Muslims demonstrate their commitment to their God. </a:t>
            </a:r>
            <a:endParaRPr kumimoji="0" lang="en-GB" sz="800" b="1" i="0" u="none" strike="noStrike" kern="0" cap="none" spc="0" normalizeH="0" baseline="0" noProof="0" dirty="0">
              <a:ln>
                <a:noFill/>
              </a:ln>
              <a:solidFill>
                <a:prstClr val="black"/>
              </a:solidFill>
              <a:effectLst/>
              <a:uLnTx/>
              <a:uFillTx/>
            </a:endParaRPr>
          </a:p>
        </p:txBody>
      </p:sp>
      <p:sp>
        <p:nvSpPr>
          <p:cNvPr id="10" name="TextBox 12"/>
          <p:cNvSpPr txBox="1">
            <a:spLocks noChangeArrowheads="1"/>
          </p:cNvSpPr>
          <p:nvPr/>
        </p:nvSpPr>
        <p:spPr bwMode="auto">
          <a:xfrm>
            <a:off x="146637" y="5809861"/>
            <a:ext cx="3200082" cy="769441"/>
          </a:xfrm>
          <a:prstGeom prst="rect">
            <a:avLst/>
          </a:prstGeom>
          <a:noFill/>
          <a:ln w="25400">
            <a:solidFill>
              <a:srgbClr val="663300"/>
            </a:solidFill>
            <a:miter lim="800000"/>
            <a:headEnd/>
            <a:tailEnd/>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100" b="1" i="0" u="none" strike="noStrike" kern="0" cap="none" spc="0" normalizeH="0" baseline="0" noProof="0" dirty="0">
                <a:ln>
                  <a:noFill/>
                </a:ln>
                <a:solidFill>
                  <a:prstClr val="black"/>
                </a:solidFill>
                <a:effectLst/>
                <a:uLnTx/>
                <a:uFillTx/>
              </a:rPr>
              <a:t>PSHE: </a:t>
            </a:r>
            <a:r>
              <a:rPr kumimoji="0" lang="en-US" sz="1100" b="0" i="0" u="none" strike="noStrike" kern="0" cap="none" spc="0" normalizeH="0" baseline="0" noProof="0" dirty="0">
                <a:ln>
                  <a:noFill/>
                </a:ln>
                <a:solidFill>
                  <a:prstClr val="black"/>
                </a:solidFill>
                <a:effectLst/>
                <a:uLnTx/>
                <a:uFillTx/>
              </a:rPr>
              <a:t>A look at ‘Being Me in My World’, and what it means to be a global citizen and how our</a:t>
            </a:r>
            <a:r>
              <a:rPr kumimoji="0" lang="en-GB" sz="1100" b="0" i="0" u="none" strike="noStrike" kern="0" cap="none" spc="0" normalizeH="0" baseline="0" noProof="0" dirty="0">
                <a:ln>
                  <a:noFill/>
                </a:ln>
                <a:solidFill>
                  <a:prstClr val="black"/>
                </a:solidFill>
                <a:effectLst/>
                <a:uLnTx/>
                <a:uFillTx/>
              </a:rPr>
              <a:t> actions affect other people both locally and in the wider world.</a:t>
            </a:r>
            <a:endParaRPr kumimoji="0" lang="en-GB" sz="800" b="0" i="0" u="none" strike="noStrike" kern="0" cap="none" spc="0" normalizeH="0" baseline="0" noProof="0" dirty="0">
              <a:ln>
                <a:noFill/>
              </a:ln>
              <a:solidFill>
                <a:prstClr val="black"/>
              </a:solidFill>
              <a:effectLst/>
              <a:uLnTx/>
              <a:uFillTx/>
            </a:endParaRPr>
          </a:p>
        </p:txBody>
      </p:sp>
      <p:sp>
        <p:nvSpPr>
          <p:cNvPr id="11" name="TextBox 13"/>
          <p:cNvSpPr txBox="1">
            <a:spLocks noChangeArrowheads="1"/>
          </p:cNvSpPr>
          <p:nvPr/>
        </p:nvSpPr>
        <p:spPr bwMode="auto">
          <a:xfrm>
            <a:off x="6745520" y="5725223"/>
            <a:ext cx="2940271" cy="938719"/>
          </a:xfrm>
          <a:prstGeom prst="rect">
            <a:avLst/>
          </a:prstGeom>
          <a:noFill/>
          <a:ln w="25400">
            <a:solidFill>
              <a:srgbClr val="663300"/>
            </a:solidFill>
            <a:miter lim="800000"/>
            <a:headEnd/>
            <a:tailEnd/>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100" b="1" i="0" u="none" strike="noStrike" kern="0" cap="none" spc="0" normalizeH="0" baseline="0" noProof="0" dirty="0">
                <a:ln>
                  <a:noFill/>
                </a:ln>
                <a:solidFill>
                  <a:prstClr val="black"/>
                </a:solidFill>
                <a:effectLst/>
                <a:uLnTx/>
                <a:uFillTx/>
              </a:rPr>
              <a:t>Art and design: </a:t>
            </a:r>
            <a:r>
              <a:rPr kumimoji="0" lang="en-GB" sz="1100" b="0" i="0" u="none" strike="noStrike" kern="0" cap="none" spc="0" normalizeH="0" baseline="0" noProof="0" dirty="0">
                <a:ln>
                  <a:noFill/>
                </a:ln>
                <a:solidFill>
                  <a:prstClr val="black"/>
                </a:solidFill>
                <a:effectLst/>
                <a:uLnTx/>
                <a:uFillTx/>
              </a:rPr>
              <a:t>We begin Art this year building on our painting skills with a focus on botanical Art inspired by Victorian gardens and artist Marianne North. We will combine colours, hone brush techniques and develop painting styles.</a:t>
            </a:r>
          </a:p>
        </p:txBody>
      </p:sp>
      <p:sp>
        <p:nvSpPr>
          <p:cNvPr id="12" name="TextBox 14"/>
          <p:cNvSpPr txBox="1">
            <a:spLocks noChangeArrowheads="1"/>
          </p:cNvSpPr>
          <p:nvPr/>
        </p:nvSpPr>
        <p:spPr bwMode="auto">
          <a:xfrm>
            <a:off x="6734423" y="137617"/>
            <a:ext cx="3042809" cy="3139321"/>
          </a:xfrm>
          <a:prstGeom prst="rect">
            <a:avLst/>
          </a:prstGeom>
          <a:noFill/>
          <a:ln w="25400">
            <a:solidFill>
              <a:srgbClr val="663300"/>
            </a:solidFill>
            <a:miter lim="800000"/>
            <a:headEnd/>
            <a:tailEnd/>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100" b="1" i="0" u="none" strike="noStrike" kern="0" cap="none" spc="0" normalizeH="0" baseline="0" noProof="0" dirty="0">
                <a:ln>
                  <a:noFill/>
                </a:ln>
                <a:solidFill>
                  <a:prstClr val="black"/>
                </a:solidFill>
                <a:effectLst/>
                <a:uLnTx/>
                <a:uFillTx/>
              </a:rPr>
              <a:t>Maths: </a:t>
            </a:r>
            <a:r>
              <a:rPr kumimoji="0" lang="en-US" sz="1100" b="0" i="0" u="none" strike="noStrike" kern="0" cap="none" spc="0" normalizeH="0" baseline="0" noProof="0" dirty="0">
                <a:ln>
                  <a:noFill/>
                </a:ln>
                <a:solidFill>
                  <a:prstClr val="black"/>
                </a:solidFill>
                <a:effectLst/>
                <a:uLnTx/>
                <a:uFillTx/>
              </a:rPr>
              <a:t>At the beginning of each year, we pay particular attention to the element of number by looking closely at place value and developing our skills in confidently using and applying the four main operations. In Year 6, it will be increasingly important to use the most efficient methods of calculation.</a:t>
            </a:r>
            <a:r>
              <a:rPr kumimoji="0" lang="en-GB" sz="1100" b="0" i="0" u="none" strike="noStrike" kern="0" cap="none" spc="0" normalizeH="0" baseline="0" noProof="0" dirty="0">
                <a:ln>
                  <a:noFill/>
                </a:ln>
                <a:solidFill>
                  <a:prstClr val="black"/>
                </a:solidFill>
                <a:effectLst/>
                <a:uLnTx/>
                <a:uFillTx/>
              </a:rPr>
              <a:t> </a:t>
            </a:r>
            <a:r>
              <a:rPr kumimoji="0" lang="en-US" sz="1100" b="0" i="0" u="none" strike="noStrike" kern="0" cap="none" spc="0" normalizeH="0" baseline="0" noProof="0" dirty="0">
                <a:ln>
                  <a:noFill/>
                </a:ln>
                <a:solidFill>
                  <a:prstClr val="black"/>
                </a:solidFill>
                <a:effectLst/>
                <a:uLnTx/>
                <a:uFillTx/>
              </a:rPr>
              <a:t>Knowledge of multiplication and division facts is vital, as will developing confidence and speed when using skills in arithmetic. We will also look closely at number sequences and patterns. In Year</a:t>
            </a:r>
            <a:r>
              <a:rPr kumimoji="0" lang="en-US" sz="1100" b="0" i="0" u="none" strike="noStrike" kern="0" cap="none" spc="0" normalizeH="0" noProof="0" dirty="0">
                <a:ln>
                  <a:noFill/>
                </a:ln>
                <a:solidFill>
                  <a:prstClr val="black"/>
                </a:solidFill>
                <a:effectLst/>
                <a:uLnTx/>
                <a:uFillTx/>
              </a:rPr>
              <a:t> 5, the skills acquired in Year 4 will be built upon.  The fluency of times tables recall is still key to working with four operations, and knowledge of place value will be essential to sequence, manipulate and round larger numbers. We will look at common multiples</a:t>
            </a:r>
            <a:r>
              <a:rPr lang="en-US" sz="1100" kern="0" dirty="0">
                <a:solidFill>
                  <a:prstClr val="black"/>
                </a:solidFill>
              </a:rPr>
              <a:t> and</a:t>
            </a:r>
            <a:r>
              <a:rPr kumimoji="0" lang="en-US" sz="1100" b="0" i="0" u="none" strike="noStrike" kern="0" cap="none" spc="0" normalizeH="0" noProof="0" dirty="0">
                <a:ln>
                  <a:noFill/>
                </a:ln>
                <a:solidFill>
                  <a:prstClr val="black"/>
                </a:solidFill>
                <a:effectLst/>
                <a:uLnTx/>
                <a:uFillTx/>
              </a:rPr>
              <a:t> factors in order to spot patterns and sequences and help with recall and manipulation of facts.</a:t>
            </a:r>
            <a:endParaRPr kumimoji="0" lang="en-GB" sz="1100" b="0" i="0" u="none" strike="noStrike" kern="0" cap="none" spc="0" normalizeH="0" baseline="0" noProof="0" dirty="0">
              <a:ln>
                <a:noFill/>
              </a:ln>
              <a:solidFill>
                <a:prstClr val="black"/>
              </a:solidFill>
              <a:effectLst/>
              <a:uLnTx/>
              <a:uFillTx/>
            </a:endParaRPr>
          </a:p>
        </p:txBody>
      </p:sp>
      <p:sp>
        <p:nvSpPr>
          <p:cNvPr id="13" name="TextBox 15"/>
          <p:cNvSpPr txBox="1">
            <a:spLocks noChangeArrowheads="1"/>
          </p:cNvSpPr>
          <p:nvPr/>
        </p:nvSpPr>
        <p:spPr bwMode="auto">
          <a:xfrm>
            <a:off x="3793843" y="5820647"/>
            <a:ext cx="2448756" cy="938719"/>
          </a:xfrm>
          <a:prstGeom prst="rect">
            <a:avLst/>
          </a:prstGeom>
          <a:noFill/>
          <a:ln w="25400">
            <a:solidFill>
              <a:srgbClr val="663300"/>
            </a:solidFill>
            <a:miter lim="800000"/>
            <a:headEnd/>
            <a:tailEnd/>
          </a:ln>
        </p:spPr>
        <p:txBody>
          <a:bodyPr wrap="square">
            <a:spAutoFit/>
          </a:bodyPr>
          <a:lstStyle/>
          <a:p>
            <a:pPr lvl="0">
              <a:defRPr/>
            </a:pPr>
            <a:r>
              <a:rPr kumimoji="0" lang="en-GB" sz="1100" b="1" i="0" u="none" strike="noStrike" kern="0" cap="none" spc="0" normalizeH="0" baseline="0" noProof="0" dirty="0">
                <a:ln>
                  <a:noFill/>
                </a:ln>
                <a:solidFill>
                  <a:prstClr val="black"/>
                </a:solidFill>
                <a:effectLst/>
                <a:uLnTx/>
                <a:uFillTx/>
              </a:rPr>
              <a:t>Music: </a:t>
            </a:r>
            <a:r>
              <a:rPr kumimoji="0" lang="en-GB" sz="1100" i="0" u="none" strike="noStrike" kern="0" cap="none" spc="0" normalizeH="0" baseline="0" noProof="0" dirty="0">
                <a:ln>
                  <a:noFill/>
                </a:ln>
                <a:solidFill>
                  <a:prstClr val="black"/>
                </a:solidFill>
                <a:effectLst/>
                <a:uLnTx/>
                <a:uFillTx/>
              </a:rPr>
              <a:t>Using</a:t>
            </a:r>
            <a:r>
              <a:rPr kumimoji="0" lang="en-GB" sz="1100" i="0" u="none" strike="noStrike" kern="0" cap="none" spc="0" normalizeH="0" noProof="0" dirty="0">
                <a:ln>
                  <a:noFill/>
                </a:ln>
                <a:solidFill>
                  <a:prstClr val="black"/>
                </a:solidFill>
                <a:effectLst/>
                <a:uLnTx/>
                <a:uFillTx/>
              </a:rPr>
              <a:t> “Happy” by Pharrell Williams, </a:t>
            </a:r>
            <a:r>
              <a:rPr lang="en-GB" sz="1100" noProof="0" dirty="0"/>
              <a:t>the children will explore </a:t>
            </a:r>
            <a:r>
              <a:rPr lang="en-GB" sz="1100" dirty="0"/>
              <a:t>an integrated approach to music including pulse, rhythm, pitch, singing and playing instruments.</a:t>
            </a:r>
            <a:endParaRPr kumimoji="0" lang="en-GB" sz="1100" b="0" i="0" u="none" strike="noStrike" kern="0" cap="none" spc="0" normalizeH="0" baseline="0" noProof="0" dirty="0">
              <a:ln>
                <a:noFill/>
              </a:ln>
              <a:solidFill>
                <a:prstClr val="black"/>
              </a:solidFill>
              <a:effectLst/>
              <a:uLnTx/>
              <a:uFillTx/>
            </a:endParaRPr>
          </a:p>
        </p:txBody>
      </p:sp>
      <p:sp>
        <p:nvSpPr>
          <p:cNvPr id="14" name="TextBox 16"/>
          <p:cNvSpPr txBox="1">
            <a:spLocks noChangeArrowheads="1"/>
          </p:cNvSpPr>
          <p:nvPr/>
        </p:nvSpPr>
        <p:spPr bwMode="auto">
          <a:xfrm>
            <a:off x="3793843" y="1849715"/>
            <a:ext cx="2470327" cy="1046440"/>
          </a:xfrm>
          <a:prstGeom prst="rect">
            <a:avLst/>
          </a:prstGeom>
          <a:noFill/>
          <a:ln w="25400">
            <a:solidFill>
              <a:srgbClr val="663300"/>
            </a:solidFill>
            <a:miter lim="800000"/>
            <a:headEnd/>
            <a:tailEnd/>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100" b="1" i="0" u="none" strike="noStrike" kern="0" cap="none" spc="0" normalizeH="0" baseline="0" noProof="0" dirty="0">
                <a:ln>
                  <a:noFill/>
                </a:ln>
                <a:solidFill>
                  <a:prstClr val="black"/>
                </a:solidFill>
                <a:effectLst/>
                <a:uLnTx/>
                <a:uFillTx/>
              </a:rPr>
              <a:t>Computing</a:t>
            </a:r>
            <a:r>
              <a:rPr kumimoji="0" lang="en-US" sz="1100" b="1" i="0" u="none" strike="noStrike" kern="0" cap="none" spc="0" normalizeH="0" baseline="0" noProof="0" dirty="0">
                <a:ln>
                  <a:noFill/>
                </a:ln>
                <a:solidFill>
                  <a:prstClr val="black"/>
                </a:solidFill>
                <a:effectLst/>
                <a:uLnTx/>
                <a:uFillTx/>
              </a:rPr>
              <a:t>:</a:t>
            </a:r>
            <a:r>
              <a:rPr kumimoji="0" lang="en-US" sz="1800" b="1" i="0" u="none" strike="noStrike" kern="0" cap="none" spc="0" normalizeH="0" baseline="0" noProof="0" dirty="0">
                <a:ln>
                  <a:noFill/>
                </a:ln>
                <a:solidFill>
                  <a:prstClr val="black"/>
                </a:solidFill>
                <a:effectLst/>
                <a:uLnTx/>
                <a:uFillTx/>
              </a:rPr>
              <a:t> </a:t>
            </a:r>
            <a:r>
              <a:rPr kumimoji="0" lang="en-US" sz="1100" b="0" i="0" u="none" strike="noStrike" kern="0" cap="none" spc="0" normalizeH="0" baseline="0" noProof="0" dirty="0">
                <a:ln>
                  <a:noFill/>
                </a:ln>
                <a:solidFill>
                  <a:prstClr val="black"/>
                </a:solidFill>
                <a:effectLst/>
                <a:uLnTx/>
                <a:uFillTx/>
              </a:rPr>
              <a:t>As well as refreshing our understanding of e-Safety, we will aim to</a:t>
            </a:r>
            <a:r>
              <a:rPr kumimoji="0" lang="en-US" sz="1100" b="1" i="0" u="none" strike="noStrike" kern="0" cap="none" spc="0" normalizeH="0" baseline="0" noProof="0" dirty="0">
                <a:ln>
                  <a:noFill/>
                </a:ln>
                <a:solidFill>
                  <a:prstClr val="black"/>
                </a:solidFill>
                <a:effectLst/>
                <a:uLnTx/>
                <a:uFillTx/>
              </a:rPr>
              <a:t> </a:t>
            </a:r>
            <a:r>
              <a:rPr kumimoji="0" lang="en-US" sz="1100" b="0" i="0" u="none" strike="noStrike" kern="0" cap="none" spc="0" normalizeH="0" baseline="0" noProof="0" dirty="0">
                <a:ln>
                  <a:noFill/>
                </a:ln>
                <a:solidFill>
                  <a:prstClr val="black"/>
                </a:solidFill>
                <a:effectLst/>
                <a:uLnTx/>
                <a:uFillTx/>
              </a:rPr>
              <a:t>design, write and debug programs using our Purple Mash </a:t>
            </a:r>
            <a:r>
              <a:rPr kumimoji="0" lang="en-US" sz="1100" b="0" i="0" u="none" strike="noStrike" kern="0" cap="none" spc="0" normalizeH="0" baseline="0" noProof="0" dirty="0" err="1">
                <a:ln>
                  <a:noFill/>
                </a:ln>
                <a:solidFill>
                  <a:prstClr val="black"/>
                </a:solidFill>
                <a:effectLst/>
                <a:uLnTx/>
                <a:uFillTx/>
              </a:rPr>
              <a:t>programme</a:t>
            </a:r>
            <a:r>
              <a:rPr kumimoji="0" lang="en-US" sz="1100" b="0" i="0" u="none" strike="noStrike" kern="0" cap="none" spc="0" normalizeH="0" baseline="0" noProof="0" dirty="0">
                <a:ln>
                  <a:noFill/>
                </a:ln>
                <a:solidFill>
                  <a:prstClr val="black"/>
                </a:solidFill>
                <a:effectLst/>
                <a:uLnTx/>
                <a:uFillTx/>
              </a:rPr>
              <a:t> of learning.</a:t>
            </a:r>
            <a:endParaRPr kumimoji="0" lang="en-GB" sz="800" b="0" i="0" u="none" strike="noStrike" kern="0" cap="none" spc="0" normalizeH="0" baseline="0" noProof="0" dirty="0">
              <a:ln>
                <a:noFill/>
              </a:ln>
              <a:solidFill>
                <a:prstClr val="black"/>
              </a:solidFill>
              <a:effectLst/>
              <a:uLnTx/>
              <a:uFillTx/>
            </a:endParaRPr>
          </a:p>
        </p:txBody>
      </p:sp>
      <p:sp>
        <p:nvSpPr>
          <p:cNvPr id="15" name="TextBox 16"/>
          <p:cNvSpPr txBox="1">
            <a:spLocks noChangeArrowheads="1"/>
          </p:cNvSpPr>
          <p:nvPr/>
        </p:nvSpPr>
        <p:spPr bwMode="auto">
          <a:xfrm>
            <a:off x="6745520" y="4800959"/>
            <a:ext cx="2940271" cy="769441"/>
          </a:xfrm>
          <a:prstGeom prst="rect">
            <a:avLst/>
          </a:prstGeom>
          <a:noFill/>
          <a:ln w="25400">
            <a:solidFill>
              <a:srgbClr val="663300"/>
            </a:solidFill>
            <a:miter lim="800000"/>
            <a:headEnd/>
            <a:tailEnd/>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100" b="1" i="0" u="none" strike="noStrike" kern="0" cap="none" spc="0" normalizeH="0" baseline="0" noProof="0" dirty="0">
                <a:ln>
                  <a:noFill/>
                </a:ln>
                <a:solidFill>
                  <a:prstClr val="black"/>
                </a:solidFill>
                <a:effectLst/>
                <a:uLnTx/>
                <a:uFillTx/>
              </a:rPr>
              <a:t>French: </a:t>
            </a:r>
            <a:r>
              <a:rPr kumimoji="0" lang="en-GB" sz="1100" b="0" i="0" u="none" strike="noStrike" kern="0" cap="none" spc="0" normalizeH="0" baseline="0" noProof="0" dirty="0">
                <a:ln>
                  <a:noFill/>
                </a:ln>
                <a:solidFill>
                  <a:prstClr val="black"/>
                </a:solidFill>
                <a:effectLst/>
                <a:uLnTx/>
                <a:uFillTx/>
              </a:rPr>
              <a:t>Our ‘</a:t>
            </a:r>
            <a:r>
              <a:rPr kumimoji="0" lang="en-GB" sz="1100" b="0" i="0" u="none" strike="noStrike" kern="0" cap="none" spc="0" normalizeH="0" baseline="0" noProof="0" dirty="0" err="1">
                <a:ln>
                  <a:noFill/>
                </a:ln>
                <a:solidFill>
                  <a:prstClr val="black"/>
                </a:solidFill>
                <a:effectLst/>
                <a:uLnTx/>
                <a:uFillTx/>
              </a:rPr>
              <a:t>Salut</a:t>
            </a:r>
            <a:r>
              <a:rPr kumimoji="0" lang="en-GB" sz="1100" b="0" i="0" u="none" strike="noStrike" kern="0" cap="none" spc="0" normalizeH="0" baseline="0" noProof="0" dirty="0">
                <a:ln>
                  <a:noFill/>
                </a:ln>
                <a:solidFill>
                  <a:prstClr val="black"/>
                </a:solidFill>
                <a:effectLst/>
                <a:uLnTx/>
                <a:uFillTx/>
              </a:rPr>
              <a:t>!’ unit on actions this term teaches us how to say where something is, what we are doing and even vocabulary fit for a treasure hunt!</a:t>
            </a:r>
          </a:p>
        </p:txBody>
      </p:sp>
    </p:spTree>
    <p:extLst>
      <p:ext uri="{BB962C8B-B14F-4D97-AF65-F5344CB8AC3E}">
        <p14:creationId xmlns:p14="http://schemas.microsoft.com/office/powerpoint/2010/main" val="8051940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132</TotalTime>
  <Words>760</Words>
  <Application>Microsoft Office PowerPoint</Application>
  <PresentationFormat>A4 Paper (210x297 mm)</PresentationFormat>
  <Paragraphs>13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Centaur</vt:lpstr>
      <vt:lpstr>Office Theme</vt:lpstr>
      <vt:lpstr>PowerPoint Presentation</vt:lpstr>
    </vt:vector>
  </TitlesOfParts>
  <Company>Downton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Abel</dc:creator>
  <cp:lastModifiedBy>Millie Palmer</cp:lastModifiedBy>
  <cp:revision>5</cp:revision>
  <dcterms:created xsi:type="dcterms:W3CDTF">2023-09-07T08:48:55Z</dcterms:created>
  <dcterms:modified xsi:type="dcterms:W3CDTF">2023-09-07T15:58:02Z</dcterms:modified>
</cp:coreProperties>
</file>