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A3090-343F-4216-8070-140A06D5861A}" v="54" dt="2023-10-17T10:06:46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y Job" userId="4154d77997603072" providerId="LiveId" clId="{A91A3090-343F-4216-8070-140A06D5861A}"/>
    <pc:docChg chg="custSel addSld modSld sldOrd">
      <pc:chgData name="Olly Job" userId="4154d77997603072" providerId="LiveId" clId="{A91A3090-343F-4216-8070-140A06D5861A}" dt="2023-10-17T10:08:15.255" v="666" actId="20577"/>
      <pc:docMkLst>
        <pc:docMk/>
      </pc:docMkLst>
      <pc:sldChg chg="modSp mod setBg">
        <pc:chgData name="Olly Job" userId="4154d77997603072" providerId="LiveId" clId="{A91A3090-343F-4216-8070-140A06D5861A}" dt="2023-10-17T10:05:33.256" v="499" actId="20577"/>
        <pc:sldMkLst>
          <pc:docMk/>
          <pc:sldMk cId="1491894670" sldId="256"/>
        </pc:sldMkLst>
        <pc:spChg chg="mod">
          <ac:chgData name="Olly Job" userId="4154d77997603072" providerId="LiveId" clId="{A91A3090-343F-4216-8070-140A06D5861A}" dt="2023-10-17T10:04:55.469" v="484" actId="1076"/>
          <ac:spMkLst>
            <pc:docMk/>
            <pc:sldMk cId="1491894670" sldId="256"/>
            <ac:spMk id="7" creationId="{7F894BAB-3715-B8E7-1733-ED0FB018BCBA}"/>
          </ac:spMkLst>
        </pc:spChg>
        <pc:spChg chg="mod">
          <ac:chgData name="Olly Job" userId="4154d77997603072" providerId="LiveId" clId="{A91A3090-343F-4216-8070-140A06D5861A}" dt="2023-10-17T10:05:33.256" v="499" actId="20577"/>
          <ac:spMkLst>
            <pc:docMk/>
            <pc:sldMk cId="1491894670" sldId="256"/>
            <ac:spMk id="21" creationId="{843C2C4F-ED45-47B2-8234-74093CE444CE}"/>
          </ac:spMkLst>
        </pc:spChg>
      </pc:sldChg>
      <pc:sldChg chg="addSp delSp modSp new mod ord setBg">
        <pc:chgData name="Olly Job" userId="4154d77997603072" providerId="LiveId" clId="{A91A3090-343F-4216-8070-140A06D5861A}" dt="2023-10-17T10:08:15.255" v="666" actId="20577"/>
        <pc:sldMkLst>
          <pc:docMk/>
          <pc:sldMk cId="2064067761" sldId="257"/>
        </pc:sldMkLst>
        <pc:spChg chg="mod">
          <ac:chgData name="Olly Job" userId="4154d77997603072" providerId="LiveId" clId="{A91A3090-343F-4216-8070-140A06D5861A}" dt="2023-10-17T10:07:26.210" v="511" actId="122"/>
          <ac:spMkLst>
            <pc:docMk/>
            <pc:sldMk cId="2064067761" sldId="257"/>
            <ac:spMk id="2" creationId="{F718EE16-6680-8CB7-B638-BC33610A2CB5}"/>
          </ac:spMkLst>
        </pc:spChg>
        <pc:spChg chg="mod">
          <ac:chgData name="Olly Job" userId="4154d77997603072" providerId="LiveId" clId="{A91A3090-343F-4216-8070-140A06D5861A}" dt="2023-10-17T10:08:15.255" v="666" actId="20577"/>
          <ac:spMkLst>
            <pc:docMk/>
            <pc:sldMk cId="2064067761" sldId="257"/>
            <ac:spMk id="3" creationId="{53FB0FCD-B239-2624-C97B-EB537201D695}"/>
          </ac:spMkLst>
        </pc:spChg>
        <pc:spChg chg="add del mod">
          <ac:chgData name="Olly Job" userId="4154d77997603072" providerId="LiveId" clId="{A91A3090-343F-4216-8070-140A06D5861A}" dt="2023-10-17T10:06:56.396" v="505" actId="478"/>
          <ac:spMkLst>
            <pc:docMk/>
            <pc:sldMk cId="2064067761" sldId="257"/>
            <ac:spMk id="6" creationId="{1A2F5F2B-D774-4D3B-ADEE-AEC2D25BD97D}"/>
          </ac:spMkLst>
        </pc:spChg>
        <pc:picChg chg="add mod">
          <ac:chgData name="Olly Job" userId="4154d77997603072" providerId="LiveId" clId="{A91A3090-343F-4216-8070-140A06D5861A}" dt="2023-10-17T10:07:54.140" v="576" actId="14100"/>
          <ac:picMkLst>
            <pc:docMk/>
            <pc:sldMk cId="2064067761" sldId="257"/>
            <ac:picMk id="5" creationId="{09CD1E1C-E0ED-D05A-8180-BBD23DA23EB4}"/>
          </ac:picMkLst>
        </pc:picChg>
      </pc:sldChg>
      <pc:sldChg chg="add">
        <pc:chgData name="Olly Job" userId="4154d77997603072" providerId="LiveId" clId="{A91A3090-343F-4216-8070-140A06D5861A}" dt="2023-10-17T09:56:58.678" v="1"/>
        <pc:sldMkLst>
          <pc:docMk/>
          <pc:sldMk cId="416720831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E3AA-161E-74EF-5583-A38BF78D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12BD3-E33F-469C-37F1-ED90D0CEB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D5CB-E83F-43AF-FCC2-8E401DBA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D981-B320-DD27-040F-B7AB36D9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51D6-CD12-6816-212E-0B19AA75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6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4A3F-4B82-66EF-D2E6-D604DAB0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9C5A8-0ACC-1C0A-10F3-BDF9BE830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7BC03-46A0-5D00-74E2-992CD4D3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CD90-9B89-C5B2-C2AF-7B5F844C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9D56-7B49-D3B3-5DB1-9BF80C08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1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48604-0695-0D68-9A0A-1932DA225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8A2B-54A7-AF70-98EE-B9812704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6F19-B5F7-1979-8D31-BA33935B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4749D-5AE9-9D67-C9ED-38E4C5E6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525F-5904-A86B-7F0F-DD176F6D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3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ADDE-2BFF-77D1-05ED-A679B5E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8605-C29B-2F1B-009A-3B6B470E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6DCD-D21E-8E98-62FE-31D468C2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A27B7-F03A-79A7-1EE7-2CCFF56B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2294B-BFBB-030C-9C95-E8FF3459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1416-35A7-849E-96D8-80F6E54B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EF0CB-95A3-BA2F-849D-A583C388D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7082E-DFFF-B649-509C-0D4A26DA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4E80-E67A-C428-97AA-2A8453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2DE1-B373-FBA8-A2D2-8ED6BA27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3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0476-5C73-DCB5-9D76-A7A634F2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D3DC-768E-19A7-FA05-49346D0FF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7E559-92E7-A98D-30CA-F2FEF68E8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65B99-4A8E-A203-A3F0-B83D0303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C2407-A194-72B0-F63B-0E00E606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B3E86-72F2-1177-D6B1-CB267A60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AB6-BFE7-9534-6495-E1F260BF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C762-EE98-7A1C-02EE-F32033BAB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7B2EF-041D-1C7A-D059-04168881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40630-1126-BEC5-DCCE-8F5B60A05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4573-4751-0AD5-59D0-E6A4283EB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3F439-C1A5-0C3E-C050-77F4A3FF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7E9CA-9335-77AD-8770-7DA5B7BC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BC98F-6FCE-FCC5-C4A2-00B0C66E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9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B1BF-4073-666C-5E5C-27BCA546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77E82-8F62-AA9D-6B82-A472088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9C850-9A3F-223B-D13A-E979526C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438DB-F522-5C49-7889-79DC0189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4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E6AE4-8A9A-7CCA-7EFB-5984DF98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4404C-CCEB-2E4B-F8E3-EFCDB51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720C0-6674-B642-60B1-25340819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DFE9-BC44-CB4A-885F-B8EC9FED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2394-66F8-7FA2-28F8-220847C1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AABF-1CF8-8D8A-4764-308DF78F5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C5C01-69E6-5DA7-93F2-DF9A52CF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7D4BD-B9CE-DFBC-AC8A-285B8B59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AF161-AC02-5A39-BC30-F688F9A7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CC3C-CB1A-12A1-60DA-4CF36234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964EF-8B1D-4963-601D-B09826DF2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88CAE-8B4F-80ED-0D2F-44FDA3BD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C78F-B5A2-ED3D-2ED1-7F5BE2E0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CCEDB-5D0F-283F-50D6-4B3BB8C5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A5DE0-AF7E-86D3-49F9-718FB6DC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4D373-1132-0841-47DA-294BB3CC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3A9F-F042-9C87-C4ED-CC01DF3D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4D6A-EE48-C694-1F5C-E81F9A08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F286-609C-4566-ABE0-68B81E8741C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6E577-6CAC-D72C-5AA6-7FDAD121B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E175-262E-165C-0C05-7A8BBB1C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2A57-120B-42DB-AB50-62BE81496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3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pexels.com/photo/painting-of-fireworks-128872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929612@N04/48367316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C092AC-11D5-9115-1369-D8E876E3C162}"/>
              </a:ext>
            </a:extLst>
          </p:cNvPr>
          <p:cNvSpPr/>
          <p:nvPr/>
        </p:nvSpPr>
        <p:spPr>
          <a:xfrm>
            <a:off x="3397888" y="1692384"/>
            <a:ext cx="3134886" cy="2365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845D3E-B068-D802-F9F0-452FBE8213C2}"/>
              </a:ext>
            </a:extLst>
          </p:cNvPr>
          <p:cNvSpPr/>
          <p:nvPr/>
        </p:nvSpPr>
        <p:spPr>
          <a:xfrm>
            <a:off x="7553179" y="874210"/>
            <a:ext cx="4376224" cy="13484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9892-55F8-54D1-CF13-3FFE81348C23}"/>
              </a:ext>
            </a:extLst>
          </p:cNvPr>
          <p:cNvSpPr txBox="1"/>
          <p:nvPr/>
        </p:nvSpPr>
        <p:spPr>
          <a:xfrm>
            <a:off x="2580391" y="1271453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Sticky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561F7-67B0-CC5C-9DEA-BA0A6E44B3C9}"/>
              </a:ext>
            </a:extLst>
          </p:cNvPr>
          <p:cNvSpPr txBox="1"/>
          <p:nvPr/>
        </p:nvSpPr>
        <p:spPr>
          <a:xfrm>
            <a:off x="9127788" y="2405610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</a:t>
            </a:r>
            <a:r>
              <a:rPr lang="en-GB" b="1" dirty="0"/>
              <a:t>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2DCF8-3EBB-8DDE-A97D-165897CB7A32}"/>
              </a:ext>
            </a:extLst>
          </p:cNvPr>
          <p:cNvSpPr txBox="1"/>
          <p:nvPr/>
        </p:nvSpPr>
        <p:spPr>
          <a:xfrm>
            <a:off x="9095874" y="430902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Useful books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94BAB-3715-B8E7-1733-ED0FB018BCBA}"/>
              </a:ext>
            </a:extLst>
          </p:cNvPr>
          <p:cNvSpPr txBox="1"/>
          <p:nvPr/>
        </p:nvSpPr>
        <p:spPr>
          <a:xfrm>
            <a:off x="116115" y="127828"/>
            <a:ext cx="814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Celebrations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How and why do people celebrate different festivals?</a:t>
            </a:r>
          </a:p>
        </p:txBody>
      </p:sp>
      <p:pic>
        <p:nvPicPr>
          <p:cNvPr id="8" name="Picture 8" descr="The Night Before Diwali: A Children’s Book Introducing Diwali (Diwali Books for Kids)">
            <a:extLst>
              <a:ext uri="{FF2B5EF4-FFF2-40B4-BE49-F238E27FC236}">
                <a16:creationId xmlns:a16="http://schemas.microsoft.com/office/drawing/2014/main" id="{03378C8F-0F6C-CDD5-CC6E-CE7DAD13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45" y="1081935"/>
            <a:ext cx="933033" cy="9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C461-1CF3-40A6-AB85-77F472A6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102" y="1061926"/>
            <a:ext cx="866401" cy="953042"/>
          </a:xfrm>
          <a:prstGeom prst="rect">
            <a:avLst/>
          </a:prstGeom>
        </p:spPr>
      </p:pic>
      <p:pic>
        <p:nvPicPr>
          <p:cNvPr id="11" name="Picture 14" descr="The Hanukkah Mice">
            <a:extLst>
              <a:ext uri="{FF2B5EF4-FFF2-40B4-BE49-F238E27FC236}">
                <a16:creationId xmlns:a16="http://schemas.microsoft.com/office/drawing/2014/main" id="{2EB03F37-2C55-DB9B-2569-4D4B0155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43" y="1057125"/>
            <a:ext cx="957843" cy="95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The Nativity Story (Candle Bible for Kids)">
            <a:extLst>
              <a:ext uri="{FF2B5EF4-FFF2-40B4-BE49-F238E27FC236}">
                <a16:creationId xmlns:a16="http://schemas.microsoft.com/office/drawing/2014/main" id="{206AB594-F613-21C9-9D5D-0F557A10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426" y="1059525"/>
            <a:ext cx="953042" cy="9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DBAB1A-D062-F5AD-3A8B-0766B1D66949}"/>
              </a:ext>
            </a:extLst>
          </p:cNvPr>
          <p:cNvSpPr/>
          <p:nvPr/>
        </p:nvSpPr>
        <p:spPr>
          <a:xfrm>
            <a:off x="116115" y="1640783"/>
            <a:ext cx="3051850" cy="3007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3C2C4F-ED45-47B2-8234-74093CE444CE}"/>
              </a:ext>
            </a:extLst>
          </p:cNvPr>
          <p:cNvSpPr txBox="1"/>
          <p:nvPr/>
        </p:nvSpPr>
        <p:spPr>
          <a:xfrm>
            <a:off x="239930" y="1785462"/>
            <a:ext cx="2989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Diwali?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Diwali is a very important festival celebrated mainly by Hindus and Sikhs, but can be celebrated by other religions too.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sometimes called the festival of 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year it is celebrated on 12.11.23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4EA1-5937-692A-A0E6-980FCCAD53FF}"/>
              </a:ext>
            </a:extLst>
          </p:cNvPr>
          <p:cNvSpPr txBox="1"/>
          <p:nvPr/>
        </p:nvSpPr>
        <p:spPr>
          <a:xfrm>
            <a:off x="3440461" y="1815600"/>
            <a:ext cx="2989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is Hanukkah celebrated?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menorah is a special type of candle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lit by Jewish people to celebrate Hanukkah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candle is lit for each day of the festival.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3468B3E-5288-41FE-A307-EBA3B39B56FD}"/>
              </a:ext>
            </a:extLst>
          </p:cNvPr>
          <p:cNvSpPr/>
          <p:nvPr/>
        </p:nvSpPr>
        <p:spPr>
          <a:xfrm>
            <a:off x="3476597" y="4150623"/>
            <a:ext cx="3134886" cy="2365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F5EAAD-102A-684C-9494-4F7FB38757AC}"/>
              </a:ext>
            </a:extLst>
          </p:cNvPr>
          <p:cNvSpPr txBox="1"/>
          <p:nvPr/>
        </p:nvSpPr>
        <p:spPr>
          <a:xfrm>
            <a:off x="3621540" y="4207460"/>
            <a:ext cx="298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do Christians celebrate Christmas?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part of Christmas celebrations some Christians go to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Church services often include a retelling of the birth of Jesus.</a:t>
            </a:r>
          </a:p>
        </p:txBody>
      </p:sp>
      <p:pic>
        <p:nvPicPr>
          <p:cNvPr id="1026" name="Picture 2" descr="Image result for diwali">
            <a:extLst>
              <a:ext uri="{FF2B5EF4-FFF2-40B4-BE49-F238E27FC236}">
                <a16:creationId xmlns:a16="http://schemas.microsoft.com/office/drawing/2014/main" id="{6A88FE3C-94EF-0FCA-91D6-C9AA1706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6" y="4729297"/>
            <a:ext cx="2305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44B0A22-8B72-9623-01D5-05B883AD3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01532"/>
              </p:ext>
            </p:extLst>
          </p:nvPr>
        </p:nvGraphicFramePr>
        <p:xfrm>
          <a:off x="7124700" y="2874964"/>
          <a:ext cx="4827370" cy="368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685">
                  <a:extLst>
                    <a:ext uri="{9D8B030D-6E8A-4147-A177-3AD203B41FA5}">
                      <a16:colId xmlns:a16="http://schemas.microsoft.com/office/drawing/2014/main" val="3370391680"/>
                    </a:ext>
                  </a:extLst>
                </a:gridCol>
                <a:gridCol w="2413685">
                  <a:extLst>
                    <a:ext uri="{9D8B030D-6E8A-4147-A177-3AD203B41FA5}">
                      <a16:colId xmlns:a16="http://schemas.microsoft.com/office/drawing/2014/main" val="1718672768"/>
                    </a:ext>
                  </a:extLst>
                </a:gridCol>
              </a:tblGrid>
              <a:tr h="42406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93668"/>
                  </a:ext>
                </a:extLst>
              </a:tr>
              <a:tr h="424061">
                <a:tc>
                  <a:txBody>
                    <a:bodyPr/>
                    <a:lstStyle/>
                    <a:p>
                      <a:r>
                        <a:rPr lang="en-GB" dirty="0"/>
                        <a:t>Festival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time or event that is celebrated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86185"/>
                  </a:ext>
                </a:extLst>
              </a:tr>
              <a:tr h="424061">
                <a:tc>
                  <a:txBody>
                    <a:bodyPr/>
                    <a:lstStyle/>
                    <a:p>
                      <a:r>
                        <a:rPr lang="en-GB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set of beliefs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70476"/>
                  </a:ext>
                </a:extLst>
              </a:tr>
              <a:tr h="424061">
                <a:tc>
                  <a:txBody>
                    <a:bodyPr/>
                    <a:lstStyle/>
                    <a:p>
                      <a:r>
                        <a:rPr lang="en-GB" dirty="0"/>
                        <a:t>Diwali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Hindu and Sikh festival of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82529"/>
                  </a:ext>
                </a:extLst>
              </a:tr>
              <a:tr h="424061">
                <a:tc>
                  <a:txBody>
                    <a:bodyPr/>
                    <a:lstStyle/>
                    <a:p>
                      <a:r>
                        <a:rPr lang="en-GB" dirty="0"/>
                        <a:t>Hanukkah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Jewish festival of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21405"/>
                  </a:ext>
                </a:extLst>
              </a:tr>
              <a:tr h="424061">
                <a:tc>
                  <a:txBody>
                    <a:bodyPr/>
                    <a:lstStyle/>
                    <a:p>
                      <a:r>
                        <a:rPr lang="en-GB" dirty="0"/>
                        <a:t>Christmas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Christian festival celebrating the birth of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08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89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74CFC0-A36B-4425-810E-79095650AEFE}"/>
              </a:ext>
            </a:extLst>
          </p:cNvPr>
          <p:cNvSpPr/>
          <p:nvPr/>
        </p:nvSpPr>
        <p:spPr>
          <a:xfrm>
            <a:off x="99134" y="198783"/>
            <a:ext cx="3537915" cy="2118540"/>
          </a:xfrm>
          <a:prstGeom prst="roundRect">
            <a:avLst/>
          </a:prstGeom>
          <a:ln w="38100">
            <a:solidFill>
              <a:srgbClr val="ED38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9E2662-B224-41CD-9988-6E6FB1016BD5}"/>
              </a:ext>
            </a:extLst>
          </p:cNvPr>
          <p:cNvSpPr/>
          <p:nvPr/>
        </p:nvSpPr>
        <p:spPr>
          <a:xfrm>
            <a:off x="4180085" y="65361"/>
            <a:ext cx="4396522" cy="333438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00D8F-6FAF-4508-AF9D-AB6EF86387A7}"/>
              </a:ext>
            </a:extLst>
          </p:cNvPr>
          <p:cNvSpPr/>
          <p:nvPr/>
        </p:nvSpPr>
        <p:spPr>
          <a:xfrm>
            <a:off x="121603" y="2496867"/>
            <a:ext cx="3723557" cy="3708261"/>
          </a:xfrm>
          <a:prstGeom prst="roundRect">
            <a:avLst/>
          </a:prstGeom>
          <a:ln w="38100">
            <a:solidFill>
              <a:srgbClr val="5F5F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01F463-3BB1-4D4D-8C98-87358463ECA1}"/>
              </a:ext>
            </a:extLst>
          </p:cNvPr>
          <p:cNvSpPr/>
          <p:nvPr/>
        </p:nvSpPr>
        <p:spPr>
          <a:xfrm>
            <a:off x="8809081" y="148046"/>
            <a:ext cx="2895038" cy="3898763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AB752C-592B-4E76-8F4F-5AFF8BF99FEA}"/>
              </a:ext>
            </a:extLst>
          </p:cNvPr>
          <p:cNvSpPr/>
          <p:nvPr/>
        </p:nvSpPr>
        <p:spPr>
          <a:xfrm>
            <a:off x="3963547" y="3562484"/>
            <a:ext cx="2292789" cy="142312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AAD574-E3E0-48A8-B082-DE5D079A8B49}"/>
              </a:ext>
            </a:extLst>
          </p:cNvPr>
          <p:cNvSpPr/>
          <p:nvPr/>
        </p:nvSpPr>
        <p:spPr>
          <a:xfrm>
            <a:off x="8714222" y="4195631"/>
            <a:ext cx="3211123" cy="24146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77A0A9-CAC6-4F70-8FA4-D4CB612BDE9E}"/>
              </a:ext>
            </a:extLst>
          </p:cNvPr>
          <p:cNvSpPr/>
          <p:nvPr/>
        </p:nvSpPr>
        <p:spPr>
          <a:xfrm>
            <a:off x="6431709" y="3558826"/>
            <a:ext cx="2201975" cy="3074734"/>
          </a:xfrm>
          <a:prstGeom prst="roundRect">
            <a:avLst/>
          </a:prstGeom>
          <a:ln w="38100">
            <a:solidFill>
              <a:srgbClr val="FC04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F8297-0160-4ACA-A94A-5E0B0C3080CA}"/>
              </a:ext>
            </a:extLst>
          </p:cNvPr>
          <p:cNvSpPr txBox="1"/>
          <p:nvPr/>
        </p:nvSpPr>
        <p:spPr>
          <a:xfrm>
            <a:off x="278296" y="285996"/>
            <a:ext cx="3358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3807"/>
                </a:solidFill>
                <a:latin typeface="Harrington" panose="04040505050A02020702" pitchFamily="82" charset="0"/>
              </a:rPr>
              <a:t>Physical Development</a:t>
            </a:r>
          </a:p>
          <a:p>
            <a:r>
              <a:rPr lang="en-US" sz="1600" dirty="0"/>
              <a:t>In our PE sessions this term we will be learning basic gymnastic skills on Mondays, and focusing on </a:t>
            </a:r>
            <a:r>
              <a:rPr lang="en-US" sz="1600" dirty="0" err="1"/>
              <a:t>multiskills</a:t>
            </a:r>
            <a:r>
              <a:rPr lang="en-US" sz="1600" dirty="0"/>
              <a:t> with </a:t>
            </a:r>
            <a:r>
              <a:rPr lang="en-US" sz="1600" dirty="0" err="1"/>
              <a:t>Mr</a:t>
            </a:r>
            <a:r>
              <a:rPr lang="en-US" sz="1600" dirty="0"/>
              <a:t> Shipley on Thursdays. We will be doing daily “funky fingers” activities to build up our fine motor control skills.</a:t>
            </a:r>
            <a:r>
              <a:rPr lang="en-US" dirty="0">
                <a:solidFill>
                  <a:srgbClr val="ED3807"/>
                </a:solidFill>
                <a:latin typeface="Harrington" panose="04040505050A02020702" pitchFamily="82" charset="0"/>
              </a:rPr>
              <a:t> </a:t>
            </a:r>
            <a:endParaRPr lang="en-GB" dirty="0">
              <a:solidFill>
                <a:srgbClr val="ED3807"/>
              </a:solidFill>
              <a:latin typeface="Harrington" panose="04040505050A02020702" pitchFamily="8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71F86-5FF1-487C-8A09-EB5DB937865D}"/>
              </a:ext>
            </a:extLst>
          </p:cNvPr>
          <p:cNvSpPr txBox="1"/>
          <p:nvPr/>
        </p:nvSpPr>
        <p:spPr>
          <a:xfrm>
            <a:off x="4180085" y="224441"/>
            <a:ext cx="40419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arrington" panose="04040505050A02020702" pitchFamily="82" charset="0"/>
              </a:rPr>
              <a:t>            Mathematical Development</a:t>
            </a:r>
          </a:p>
          <a:p>
            <a:r>
              <a:rPr lang="en-US" sz="1600" dirty="0"/>
              <a:t> In </a:t>
            </a:r>
            <a:r>
              <a:rPr lang="en-US" sz="1600" dirty="0" err="1"/>
              <a:t>Maths</a:t>
            </a:r>
            <a:r>
              <a:rPr lang="en-US" sz="1600" dirty="0"/>
              <a:t> we are going to be comparing the numbers 1,2,3 and exploring circles and triangles. We will then move on to explore the numbers 4 and 5 and different shapes with 4 sides. We will also be finding 1 more / 1 less within numbers to 5 and exploring the concept of time through our daily routine. 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976D6E-9F54-457E-AEEE-82E7D0BDB447}"/>
              </a:ext>
            </a:extLst>
          </p:cNvPr>
          <p:cNvSpPr txBox="1"/>
          <p:nvPr/>
        </p:nvSpPr>
        <p:spPr>
          <a:xfrm>
            <a:off x="325076" y="2561770"/>
            <a:ext cx="33587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F5F5F"/>
                </a:solidFill>
                <a:latin typeface="Harrington" panose="04040505050A02020702" pitchFamily="82" charset="0"/>
              </a:rPr>
              <a:t>Communication &amp; Language, Reading and Writing</a:t>
            </a:r>
          </a:p>
          <a:p>
            <a:r>
              <a:rPr lang="en-GB" sz="1600" dirty="0"/>
              <a:t>Through daily story time, we will develop our ‘book talk’ skills. We will practise asking and answering questions about stories. We will continue with our daily phonic teaching with a focus on blending and segmenting the new sounds we have learnt. We will be writing simple words and sentences using our phonic knowledge, and we will listen to a variety of stories linked to our Celebration topic.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255D0-6858-4441-B209-7F071B7ACF32}"/>
              </a:ext>
            </a:extLst>
          </p:cNvPr>
          <p:cNvSpPr txBox="1"/>
          <p:nvPr/>
        </p:nvSpPr>
        <p:spPr>
          <a:xfrm>
            <a:off x="3977590" y="3631387"/>
            <a:ext cx="22689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Harrington" panose="04040505050A02020702" pitchFamily="82" charset="0"/>
              </a:rPr>
              <a:t>PSED</a:t>
            </a:r>
          </a:p>
          <a:p>
            <a:r>
              <a:rPr lang="en-GB" sz="1600" dirty="0"/>
              <a:t>In PSED we follow the Jigsaw scheme, this term our theme is celebrating difference.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DCF54-6061-4768-AF31-11E1C50D0F2B}"/>
              </a:ext>
            </a:extLst>
          </p:cNvPr>
          <p:cNvSpPr txBox="1"/>
          <p:nvPr/>
        </p:nvSpPr>
        <p:spPr>
          <a:xfrm>
            <a:off x="6432405" y="3677476"/>
            <a:ext cx="2282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C04B5"/>
                </a:solidFill>
                <a:latin typeface="Harrington" panose="04040505050A02020702" pitchFamily="82" charset="0"/>
              </a:rPr>
              <a:t>Expressive Arts and Design</a:t>
            </a:r>
          </a:p>
          <a:p>
            <a:r>
              <a:rPr lang="en-US" sz="1600" dirty="0"/>
              <a:t>We will be creating different effects using a variety of materials. We will be making clay divas, pastel poppies, junk model rockets and Christmas crafts. We will be learning lots of songs for our Nativity.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80BCE-369B-4879-A5C0-32420298771D}"/>
              </a:ext>
            </a:extLst>
          </p:cNvPr>
          <p:cNvSpPr txBox="1"/>
          <p:nvPr/>
        </p:nvSpPr>
        <p:spPr>
          <a:xfrm>
            <a:off x="8889618" y="159678"/>
            <a:ext cx="27339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arrington" panose="04040505050A02020702" pitchFamily="82" charset="0"/>
              </a:rPr>
              <a:t>Understanding the World </a:t>
            </a:r>
          </a:p>
          <a:p>
            <a:r>
              <a:rPr lang="en-US" sz="1600" dirty="0"/>
              <a:t>We will be learning about different festivals and celebrations including Remembrance Day, Diwali, Christmas and Hannukah. We will learn about the groups of people who celebrate them and how they celebrate. </a:t>
            </a:r>
          </a:p>
          <a:p>
            <a:r>
              <a:rPr lang="en-US" sz="1600" dirty="0"/>
              <a:t>We will learn about the historical figure Guy Fawkes and discuss why he was an important person from the past.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52002-1591-4C50-B637-2FAB205DEAAB}"/>
              </a:ext>
            </a:extLst>
          </p:cNvPr>
          <p:cNvSpPr txBox="1"/>
          <p:nvPr/>
        </p:nvSpPr>
        <p:spPr>
          <a:xfrm>
            <a:off x="8776229" y="3925630"/>
            <a:ext cx="3382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arrington" panose="04040505050A02020702" pitchFamily="82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Harrington" panose="04040505050A02020702" pitchFamily="82" charset="0"/>
              </a:rPr>
              <a:t>Special events:</a:t>
            </a:r>
          </a:p>
          <a:p>
            <a:r>
              <a:rPr lang="en-US" sz="1200" dirty="0"/>
              <a:t>7.11.22 – Dentist visit to talk about looking after our teeth</a:t>
            </a:r>
          </a:p>
          <a:p>
            <a:r>
              <a:rPr lang="en-US" sz="1200" dirty="0"/>
              <a:t>10.11.22 – Disco</a:t>
            </a:r>
            <a:endParaRPr lang="en-US" sz="1200" dirty="0">
              <a:solidFill>
                <a:srgbClr val="00B050"/>
              </a:solidFill>
              <a:latin typeface="Harrington" panose="04040505050A02020702" pitchFamily="82" charset="0"/>
            </a:endParaRPr>
          </a:p>
          <a:p>
            <a:r>
              <a:rPr lang="en-US" sz="1200" dirty="0"/>
              <a:t>11.11.22 – Remembrance Day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14.11.22 – Odd socks day and Anti bullying week</a:t>
            </a:r>
            <a:endParaRPr lang="en-US" sz="1200" dirty="0"/>
          </a:p>
          <a:p>
            <a:r>
              <a:rPr lang="en-US" sz="1200" dirty="0"/>
              <a:t>18.11.22-  Children in Need</a:t>
            </a:r>
          </a:p>
          <a:p>
            <a:r>
              <a:rPr lang="en-US" sz="1200" dirty="0"/>
              <a:t>2.12.22 – Extravaganza!</a:t>
            </a:r>
          </a:p>
          <a:p>
            <a:r>
              <a:rPr lang="en-US" sz="1200" dirty="0"/>
              <a:t>6.12 / 7.12 - EYFS Nativity</a:t>
            </a:r>
          </a:p>
          <a:p>
            <a:r>
              <a:rPr lang="en-US" sz="1200" dirty="0"/>
              <a:t>7.12.22 – Trip to Baptist church for live Nativity</a:t>
            </a:r>
          </a:p>
          <a:p>
            <a:r>
              <a:rPr lang="en-US" sz="1200" dirty="0"/>
              <a:t>15.12.22 – Christmas lunch and jumper day</a:t>
            </a:r>
          </a:p>
          <a:p>
            <a:r>
              <a:rPr lang="en-US" sz="1200" dirty="0"/>
              <a:t>16.12.22 – Christmas service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0CE76-03E1-4FFB-B787-302FB922E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6"/>
          <a:stretch/>
        </p:blipFill>
        <p:spPr>
          <a:xfrm>
            <a:off x="4368437" y="2298708"/>
            <a:ext cx="4019817" cy="9429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C369F2-0AEE-40FF-8DF2-DCCA97A0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98" y="3351198"/>
            <a:ext cx="711881" cy="6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469CC6-D84B-44E4-B39D-437840F387A6}"/>
              </a:ext>
            </a:extLst>
          </p:cNvPr>
          <p:cNvSpPr/>
          <p:nvPr/>
        </p:nvSpPr>
        <p:spPr>
          <a:xfrm>
            <a:off x="3909660" y="5084200"/>
            <a:ext cx="2446957" cy="15294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Harrington" panose="04040505050A02020702" pitchFamily="82" charset="0"/>
              </a:rPr>
              <a:t>RE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Our RE question is Why do Christians perform Nativity plays at Christmas? Our whole school value is love.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EE16-6680-8CB7-B638-BC33610A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Can you help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FCD-B239-2624-C97B-EB537201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would love to start our weekly in school library sessions – are you free for an hour per week? Please let us know if you are able.</a:t>
            </a:r>
          </a:p>
          <a:p>
            <a:r>
              <a:rPr lang="en-GB" dirty="0"/>
              <a:t>We are (weather permitting) hoping to go for some local area welly walks – are you free on a Monday afternoon between 2-2:45pm to come with us? We need 3 parent volunteers per class….(Please see a sign up post on Seesaw)</a:t>
            </a:r>
          </a:p>
          <a:p>
            <a:r>
              <a:rPr lang="en-GB" dirty="0"/>
              <a:t>If you are able to help please see Mrs Savage to organise a DBS check, thank you!</a:t>
            </a:r>
          </a:p>
        </p:txBody>
      </p:sp>
      <p:pic>
        <p:nvPicPr>
          <p:cNvPr id="5" name="Picture 4" descr="Several pairs of boots&#10;&#10;Description automatically generated">
            <a:extLst>
              <a:ext uri="{FF2B5EF4-FFF2-40B4-BE49-F238E27FC236}">
                <a16:creationId xmlns:a16="http://schemas.microsoft.com/office/drawing/2014/main" id="{09CD1E1C-E0ED-D05A-8180-BBD23DA23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8200" y="4827346"/>
            <a:ext cx="3600450" cy="20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658</Words>
  <Application>Microsoft Office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Office Theme</vt:lpstr>
      <vt:lpstr>PowerPoint Presentation</vt:lpstr>
      <vt:lpstr>PowerPoint Presentation</vt:lpstr>
      <vt:lpstr>Can you help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22joj Job</dc:creator>
  <cp:lastModifiedBy>Olly Job</cp:lastModifiedBy>
  <cp:revision>1</cp:revision>
  <dcterms:created xsi:type="dcterms:W3CDTF">2023-10-17T09:25:14Z</dcterms:created>
  <dcterms:modified xsi:type="dcterms:W3CDTF">2023-10-17T10:08:18Z</dcterms:modified>
</cp:coreProperties>
</file>